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69" r:id="rId6"/>
    <p:sldId id="257" r:id="rId7"/>
    <p:sldId id="275" r:id="rId8"/>
    <p:sldId id="273" r:id="rId9"/>
    <p:sldId id="272" r:id="rId10"/>
    <p:sldId id="271" r:id="rId11"/>
    <p:sldId id="276" r:id="rId12"/>
    <p:sldId id="268" r:id="rId13"/>
    <p:sldId id="270" r:id="rId14"/>
    <p:sldId id="265" r:id="rId15"/>
    <p:sldId id="277" r:id="rId16"/>
    <p:sldId id="278" r:id="rId17"/>
    <p:sldId id="26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 panose="020B0604030504040204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 panose="020B060403050404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 panose="020B0604030504040204"/>
              <a:buNone/>
              <a:defRPr sz="2800" b="1" i="0" u="none" strike="noStrike" cap="none">
                <a:solidFill>
                  <a:srgbClr val="FF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/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/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2"/>
          <a:srcRect b="18046"/>
          <a:stretch>
            <a:fillRect/>
          </a:stretch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Tarishmapikkili/AI-Based-Timetable-Generation-Syste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oi.org/10.1007/3-540-61794-9_51" TargetMode="External"/><Relationship Id="rId2" Type="http://schemas.openxmlformats.org/officeDocument/2006/relationships/hyperlink" Target="https://doi.org/10.3390/axioms12080720" TargetMode="External"/><Relationship Id="rId1" Type="http://schemas.openxmlformats.org/officeDocument/2006/relationships/hyperlink" Target="https://doi.org/10.71086/IAJSE/V10I4/IAJSE1032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oi.org/10.3390/a18030158&#13;" TargetMode="External"/><Relationship Id="rId2" Type="http://schemas.openxmlformats.org/officeDocument/2006/relationships/hyperlink" Target="https://doi.org/10.47392/IRJAEH.2025.0122&#13;" TargetMode="External"/><Relationship Id="rId1" Type="http://schemas.openxmlformats.org/officeDocument/2006/relationships/hyperlink" Target="https://doi.org/10.2991/978-94-6463-716-8_37&#13;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oi.org/10.7717/peerj-cs.1200&#13;" TargetMode="External"/><Relationship Id="rId2" Type="http://schemas.openxmlformats.org/officeDocument/2006/relationships/hyperlink" Target="https://doi.org/10.23917/khif.v10i1.4835" TargetMode="External"/><Relationship Id="rId1" Type="http://schemas.openxmlformats.org/officeDocument/2006/relationships/hyperlink" Target="https://doi.org/10.1007/978-3-642-01009-5_2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247645" cy="85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AI-Based Timetable Generation System aligned with NEP 2020 for Multidisciplinary Education Structures</a:t>
            </a:r>
            <a:endParaRPr lang="en-US" altLang="en-U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36659" y="2124454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Batch Number: COM_</a:t>
            </a:r>
            <a:r>
              <a:rPr lang="en-IN" alt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  <a:endParaRPr lang="en-IN" altLang="en-GB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80195" y="2513340"/>
            <a:ext cx="4960691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Under the Supervision of,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 panose="020B0604020202020204"/>
              <a:buNone/>
            </a:pPr>
            <a:r>
              <a:rPr lang="en-IN" alt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Ms</a:t>
            </a: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.</a:t>
            </a:r>
            <a:r>
              <a:rPr lang="en-IN" alt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Babitha S</a:t>
            </a: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</a:t>
            </a:r>
            <a:endParaRPr lang="en-GB" sz="17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 panose="020B0604020202020204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Assistant Professor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 panose="020B0604020202020204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School of Computer Science and Engineering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 panose="020B0604020202020204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Presidency University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graphicFrame>
        <p:nvGraphicFramePr>
          <p:cNvPr id="89" name="Google Shape;89;p13"/>
          <p:cNvGraphicFramePr/>
          <p:nvPr/>
        </p:nvGraphicFramePr>
        <p:xfrm>
          <a:off x="553347" y="2721840"/>
          <a:ext cx="5418675" cy="146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3139"/>
                <a:gridCol w="3065536"/>
              </a:tblGrid>
              <a:tr h="306243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lang="en-GB"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/>
                </a:tc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800" u="none" strike="noStrike" cap="none" dirty="0"/>
                        <a:t>20221COM0019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Makandar Saba Fareen</a:t>
                      </a:r>
                      <a:endParaRPr lang="en-IN" sz="1800" u="none" strike="noStrike" cap="none" dirty="0"/>
                    </a:p>
                  </a:txBody>
                  <a:tcPr marL="91450" marR="91450" marT="45725" marB="45725" anchor="ctr"/>
                </a:tc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20221COM0039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Billa Sunilkumar</a:t>
                      </a:r>
                      <a:endParaRPr lang="en-IN" sz="1800" u="none" strike="noStrike" cap="none" dirty="0"/>
                    </a:p>
                  </a:txBody>
                  <a:tcPr marL="91450" marR="91450" marT="45725" marB="45725" anchor="ctr"/>
                </a:tc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20221COM0052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Pikkili Sai Tarishma</a:t>
                      </a:r>
                      <a:endParaRPr lang="en-IN" sz="1800" u="none" strike="noStrike" cap="none" dirty="0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CSE7101-</a:t>
            </a: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Capstone Project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Review-1</a:t>
            </a:r>
            <a:endParaRPr sz="18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294640" y="4533900"/>
            <a:ext cx="1147064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COM</a:t>
            </a:r>
            <a:endParaRPr lang="en-US"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HoD: </a:t>
            </a: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Dr. Gopal Krishna Shyam</a:t>
            </a:r>
            <a:endParaRPr lang="en-I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 Project Coordinator: </a:t>
            </a: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Ms. Sumita Guddin</a:t>
            </a:r>
            <a:endParaRPr lang="en-I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School Project Coordinators: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Sampath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A K , Dr.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Geetha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A 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Google Shape;115;p17"/>
          <p:cNvSpPr txBox="1"/>
          <p:nvPr/>
        </p:nvSpPr>
        <p:spPr>
          <a:xfrm>
            <a:off x="965200" y="12954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5;p17"/>
          <p:cNvSpPr txBox="1"/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Github link provided should have public access permission.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1" action="ppaction://hlinkfile"/>
              </a:rPr>
              <a:t>https://github.com/Tarishmapikkili/AI-Based-Timetable-Generation-System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09177" y="344805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Timeline of the Project (Gantt Chart)</a:t>
            </a:r>
            <a:endParaRPr lang="en-GB" sz="2800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1045029" y="3276599"/>
            <a:ext cx="5203371" cy="52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2" name="Picture Placeholder 11" descr="R1_GC"/>
          <p:cNvPicPr>
            <a:picLocks noChangeAspect="1"/>
          </p:cNvPicPr>
          <p:nvPr>
            <p:ph type="pic" idx="2"/>
          </p:nvPr>
        </p:nvPicPr>
        <p:blipFill>
          <a:blip r:embed="rId1"/>
          <a:srcRect l="388" r="388"/>
          <a:stretch>
            <a:fillRect/>
          </a:stretch>
        </p:blipFill>
        <p:spPr>
          <a:xfrm>
            <a:off x="1045210" y="1174115"/>
            <a:ext cx="9618345" cy="4926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References (IEEE Paper format)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N. R. Joshi and T. V. Agarwal, “Optimizing University Course Timetabling Using Constraint Satisfaction Models,” International Academic Journal of Science and Engineering, vol. 10, no. 4, pp. 5–8, Dec. 2023.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DOI: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1" action="ppaction://hlinkfile"/>
              </a:rPr>
              <a:t>https://doi.org/10.71086/IAJSE/V10I4/IAJSE1032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[2]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R. P. Badoni et al., “An Exploration and Exploitation-Based Metaheuristic Approach for University Course Timetabling Problems,” Axioms, vol. 12, no. 8, p. 720, Jul. 2023.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DOI: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 action="ppaction://hlinkfile"/>
              </a:rPr>
              <a:t> https://doi.org/10.3390/axioms12080720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[3]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Wren, A. (1996). Scheduling, timetabling and rostering — A special relationship?. In: Burke, E., Ross, P. (eds) Practice and Theory of Automated Timetabling. PATAT 1995. Lecture Notes in Computer Science, vol 1153. Springer, Berlin, Heidelberg.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 action="ppaction://hlinkfile"/>
              </a:rPr>
              <a:t>https://doi.org/10.1007/3-540-61794-9_51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References (IEEE Paper format)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62000" y="952319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/>
          </a:bodyPr>
          <a:lstStyle/>
          <a:p>
            <a:pPr marL="76200" indent="0">
              <a:buNone/>
            </a:pPr>
            <a:r>
              <a:rPr lang="en-IN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[4]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V. Shah, A. Gadhvi, N. Oza, M. Sankhe, and M. Mangla, “Optimizing Timetable Generation for Educational Institute Using Genetic Algorithm,” in Proceedings of the International Conference on Recent Advances in Sustainable Intelligent Technology Applications (RAMSITA 2025), 2025.</a:t>
            </a:r>
            <a:endParaRPr lang="en-US" altLang="en-US" sz="9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DOI: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1" action="ppaction://hlinkfile"/>
              </a:rPr>
              <a:t>https://doi.org/10.2991/978-94-6463-716-8_37</a:t>
            </a:r>
            <a:endParaRPr lang="en-US" altLang="en-US" sz="9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IN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[5]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“A Survey Paper on Timetable Generator Using AI Methods,” International Research Journal of Advanced Engineering Hub, vol. 3, no. 03, pp. 860–864, Mar. 2025.</a:t>
            </a:r>
            <a:endParaRPr lang="en-US" altLang="en-US" sz="9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DOI: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 action="ppaction://hlinkfile"/>
              </a:rPr>
              <a:t>https://doi.org/10.47392/IRJAEH.2025.0122</a:t>
            </a:r>
            <a:endParaRPr lang="en-US" altLang="en-US" sz="9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IN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[6]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X. Han and D. Wang, “Gradual Optimization of University Course Scheduling Problem Using Genetic Algorithm and Dynamic Programming,” Algorithms, vol. 18, no. 3, p. 158, 2025.</a:t>
            </a:r>
            <a:endParaRPr lang="en-US" altLang="en-US" sz="9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DOI: </a:t>
            </a:r>
            <a:r>
              <a:rPr lang="en-US" altLang="en-US" sz="9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 action="ppaction://hlinkfile"/>
              </a:rPr>
              <a:t>https://doi.org/10.3390/a18030158</a:t>
            </a:r>
            <a:endParaRPr lang="en-IN" sz="9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References (IEEE Paper format)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20000"/>
          </a:bodyPr>
          <a:p>
            <a:pPr marL="76200" indent="0">
              <a:buNone/>
            </a:pP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[7]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Z. Bratković, T. Herman, V. Omrčen, M. Čupić, and D. Jakobović, “University Course Timetabling with Genetic Algorithm: A Laboratory Exercises Case Study,” in Evolutionary Computation in Combinatorial Optimization (EvoCOP 2009), Lecture Notes in Computer Science, vol. 5482. Springer, 2009.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DOI: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  <a:hlinkClick r:id="rId1" action="ppaction://hlinkfile"/>
              </a:rPr>
              <a:t>https://doi.org/10.1007/978-3-642-01009-5_21</a:t>
            </a:r>
            <a:endParaRPr lang="fr-FR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IN" altLang="en-US">
                <a:latin typeface="Cambria" panose="02040503050406030204" pitchFamily="18" charset="0"/>
                <a:cs typeface="Cambria" panose="02040503050406030204" pitchFamily="18" charset="0"/>
              </a:rPr>
              <a:t>[8]</a:t>
            </a:r>
            <a:r>
              <a:rPr lang="en-US" altLang="en-US">
                <a:latin typeface="Cambria" panose="02040503050406030204" pitchFamily="18" charset="0"/>
                <a:cs typeface="Cambria" panose="02040503050406030204" pitchFamily="18" charset="0"/>
              </a:rPr>
              <a:t>A. Muklason, A. Marom, and I. G. A. Premananda, “Automated Course Timetabling Optimization Using Tabu-Simulated Annealing Hyper-Heuristics Algorithm,” Khazanah Informatika: Jurnal Ilmu Komputer dan Informatika, vol. 10, no. 1, 2024.</a:t>
            </a:r>
            <a:endParaRPr lang="en-US" altLang="en-US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>
                <a:latin typeface="Cambria" panose="02040503050406030204" pitchFamily="18" charset="0"/>
                <a:cs typeface="Cambria" panose="02040503050406030204" pitchFamily="18" charset="0"/>
              </a:rPr>
              <a:t>DOI : </a:t>
            </a:r>
            <a:r>
              <a:rPr lang="en-US" altLang="en-US">
                <a:latin typeface="Cambria" panose="02040503050406030204" pitchFamily="18" charset="0"/>
                <a:cs typeface="Cambria" panose="02040503050406030204" pitchFamily="18" charset="0"/>
                <a:hlinkClick r:id="rId2" action="ppaction://hlinkfile"/>
              </a:rPr>
              <a:t>https://doi.org/10.23917/khif.v10i1.4835</a:t>
            </a:r>
            <a:endParaRPr lang="en-US" altLang="en-US">
              <a:latin typeface="Cambria" panose="02040503050406030204" pitchFamily="18" charset="0"/>
              <a:cs typeface="Cambria" panose="02040503050406030204" pitchFamily="18" charset="0"/>
              <a:hlinkClick r:id="rId2" action="ppaction://hlinkfile"/>
            </a:endParaRPr>
          </a:p>
          <a:p>
            <a:pPr marL="7620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[9]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A. R. Mahlous and H. Mahlous, “Student Timetabling Genetic Algorithm Accounting for Student Preferences,” PeerJ Computer Science, vol. 9, p. e1200, Feb. 2023.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DOI: </a:t>
            </a: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  <a:hlinkClick r:id="rId3" action="ppaction://hlinkfile"/>
              </a:rPr>
              <a:t>https://doi.org/10.7717/peerj-cs.1200</a:t>
            </a:r>
            <a:endParaRPr lang="en-US" alt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endParaRPr lang="en-US" alt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2811" y="1441315"/>
            <a:ext cx="3893305" cy="3935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655782" y="968829"/>
            <a:ext cx="10668000" cy="48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Background and Related work for title Selection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SDG Mapping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Innovation or Novel Contributions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Git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-hub Link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 Number: </a:t>
            </a:r>
            <a:r>
              <a:rPr lang="en-IN" dirty="0">
                <a:latin typeface="Cambria" panose="02040503050406030204" pitchFamily="18" charset="0"/>
                <a:cs typeface="Cambria" panose="02040503050406030204" pitchFamily="18" charset="0"/>
              </a:rPr>
              <a:t>25091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Organization: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Government of Jammu and Kashmir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Problem Description: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NEP 2020 introduces flexible, multidisciplinary, credit-based programs (FYUP, B.Ed., M.Ed.).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Students can choose multiple combinations of Major, Minor, and elective courses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Timetable preparation involves complex constraints like credits, faculty availability, and room capacity.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Manual scheduling is time-consuming and prone to conflicts and errors.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There is a need for an intelligent automated system to generate conflict-free timetables aligned with NEP 2020.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66101"/>
            <a:ext cx="10668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To design an AI-assisted timetable generation system aligned with NEP 2020.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To automate the creation of conflict-free academic timetables for FYUP, B.Ed., M.Ed.</a:t>
            </a:r>
            <a:r>
              <a:rPr lang="en-I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programs.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To efficiently manage student elective choices, course credits, and multidisciplinary structures.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To optimize faculty workload distribution and classroom/lab utilization.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To provide flexibility for manual adjustments and future academic changes.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Background and Related Work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230086"/>
            <a:ext cx="10668000" cy="4920342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NEP 2020 introduces flexible, multidisciplinary, and credit-based higher education programs.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Most institutions still rely on manual or semi-automated timetable preparation methods.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Existing timetable systems are designed for fixed curricula and lack compatibility with NEP 2020.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Research indicates that constraint-based and optimization techniques can reduce scheduling conflicts.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Therefore, an AI-Based Timetable Generation System aligned with NEP 2020 is proposed to address these limitations.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NEP 2020 mandates flexible, multidisciplinary and credit-based academic structures.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Timetable generation must consider multiple dynamic constraints such as student electives, credit hours, and course categories.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Faculty availability, workload limits, and subject expertise add further complexity to scheduling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Limited classroom and laboratory resources increase the possibility of clashes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Manual or traditional systems are not scalable and fail to handle these constraints efficiently.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An automated and optimized approach is required to analyze constraints and generate conflict-free timetables.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of Problem Statement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(contd...)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9525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/>
          <a:p>
            <a:pPr marL="34290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Software and Hardware Requirements: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Software: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Operating System: Windows / Linux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Frontend Technologies: HTML, CSS, JavaScript, React.js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Backend Technology: Python (FastAPI)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Scheduling Logic: AI-assisted constraint-based optimization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Development Tools: VS Code, Git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Web Browser: Google Chrome / Mozilla Firefox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Hardware: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4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Standard Computer or Laptop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 algn="just">
              <a:lnSpc>
                <a:spcPct val="140000"/>
              </a:lnSpc>
              <a:spcBef>
                <a:spcPts val="0"/>
              </a:spcBef>
              <a:buSzPct val="100000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Minimum 8 GB RAM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 algn="just">
              <a:lnSpc>
                <a:spcPct val="140000"/>
              </a:lnSpc>
              <a:spcBef>
                <a:spcPts val="0"/>
              </a:spcBef>
              <a:buSzPct val="100000"/>
              <a:buNone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SDG Mapping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Placeholder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1" y="897890"/>
            <a:ext cx="10668001" cy="563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SDG 4 –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Quality Education</a:t>
            </a:r>
            <a:endParaRPr lang="en-US" alt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Supports effective implementation of NEP 2020 through organized and conflict-free academic scheduling.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Enhances the quality of teaching and learning by ensuring well-structured academic timetables.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SDG </a:t>
            </a:r>
            <a:r>
              <a:rPr lang="en-IN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Industry, Innovation and Infrastructure</a:t>
            </a:r>
            <a:endParaRPr lang="en-US" alt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Encourages the use of AI-assisted and digital solutions in academic administration.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Promotes innovation in institutional planning through software-based systems.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SDG 16 –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Peace, Justice and Strong Institutions</a:t>
            </a:r>
            <a:endParaRPr lang="en-US" alt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Enables transparent and rule-based timetable generation, reducing manual bias.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Strengthens institutional efficiency and governance through automation.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Innovation / Novel Contribution:</a:t>
            </a:r>
            <a:b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Implements an AI-assisted constraint-based optimization approach for academic timetable generation.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Models NEP 2020 academic rules such as credit distribution, multidisciplinary electives, and theory–practical allocation.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Integrates multiple scheduling constraints including faculty availability, course requirements, and time-slot feasibility.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Provides automated conflict detection and resolution within the scheduling process.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Enables transparent and rule-based scheduling, improving institutional efficiency and consistency.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7127</Words>
  <Application>WPS Presentation</Application>
  <PresentationFormat>Widescreen</PresentationFormat>
  <Paragraphs>184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Arial</vt:lpstr>
      <vt:lpstr>Verdana</vt:lpstr>
      <vt:lpstr>Bookman Old Style</vt:lpstr>
      <vt:lpstr>Cambria</vt:lpstr>
      <vt:lpstr>Microsoft YaHei</vt:lpstr>
      <vt:lpstr>Arial Unicode MS</vt:lpstr>
      <vt:lpstr>Bioinformatics</vt:lpstr>
      <vt:lpstr>AI-Based Timetable Generation System aligned with NEP 2020 for Multidisciplinary Education Structures</vt:lpstr>
      <vt:lpstr>Content</vt:lpstr>
      <vt:lpstr>Problem Statement Number: 25091</vt:lpstr>
      <vt:lpstr>Objectives</vt:lpstr>
      <vt:lpstr>Background and Related Work</vt:lpstr>
      <vt:lpstr>Analysis of Problem Statement</vt:lpstr>
      <vt:lpstr>Analysis of Problem Statement (contd...)</vt:lpstr>
      <vt:lpstr>SDG Mapping</vt:lpstr>
      <vt:lpstr> Innovation / Novel Contribution: </vt:lpstr>
      <vt:lpstr>Github Link</vt:lpstr>
      <vt:lpstr>Timeline of the Project (Gantt Chart)</vt:lpstr>
      <vt:lpstr>References (IEEE Paper format)</vt:lpstr>
      <vt:lpstr>References (IEEE Paper format)</vt:lpstr>
      <vt:lpstr>References (IEEE Paper format)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Tarishma Sai</cp:lastModifiedBy>
  <cp:revision>47</cp:revision>
  <dcterms:created xsi:type="dcterms:W3CDTF">2026-01-06T05:32:00Z</dcterms:created>
  <dcterms:modified xsi:type="dcterms:W3CDTF">2026-01-23T16:43:30Z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8798C12685164B42A9CD25FBFB8D6EAD_13</vt:lpwstr>
  </property>
  <property fmtid="{D5CDD505-2E9C-101B-9397-08002B2CF9AE}" pid="3" name="KSOProductBuildVer">
    <vt:lpwstr>1033-12.2.0.23196</vt:lpwstr>
  </property>
</Properties>
</file>